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0"/>
  </p:notesMasterIdLst>
  <p:sldIdLst>
    <p:sldId id="256" r:id="rId5"/>
    <p:sldId id="1249" r:id="rId6"/>
    <p:sldId id="1085" r:id="rId7"/>
    <p:sldId id="352" r:id="rId8"/>
    <p:sldId id="1251" r:id="rId9"/>
    <p:sldId id="1257" r:id="rId10"/>
    <p:sldId id="1253" r:id="rId11"/>
    <p:sldId id="1254" r:id="rId12"/>
    <p:sldId id="1258" r:id="rId13"/>
    <p:sldId id="1256" r:id="rId14"/>
    <p:sldId id="1259" r:id="rId15"/>
    <p:sldId id="1260" r:id="rId16"/>
    <p:sldId id="1261" r:id="rId17"/>
    <p:sldId id="1262" r:id="rId18"/>
    <p:sldId id="1255" r:id="rId19"/>
  </p:sldIdLst>
  <p:sldSz cx="12192000" cy="6858000"/>
  <p:notesSz cx="6858000" cy="9144000"/>
  <p:custDataLst>
    <p:tags r:id="rId21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84" userDrawn="1">
          <p15:clr>
            <a:srgbClr val="A4A3A4"/>
          </p15:clr>
        </p15:guide>
        <p15:guide id="2" pos="192" userDrawn="1">
          <p15:clr>
            <a:srgbClr val="A4A3A4"/>
          </p15:clr>
        </p15:guide>
        <p15:guide id="3" orient="horz" pos="1080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  <p15:guide id="5" orient="horz" pos="403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977"/>
    <a:srgbClr val="0000FF"/>
    <a:srgbClr val="D5E3FF"/>
    <a:srgbClr val="FFE500"/>
    <a:srgbClr val="B9D0FF"/>
    <a:srgbClr val="023558"/>
    <a:srgbClr val="045890"/>
    <a:srgbClr val="EDE2EE"/>
    <a:srgbClr val="1B35B5"/>
    <a:srgbClr val="667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F10D80-9AB9-4B6B-83DA-C5DBCAD55EBB}" v="3" dt="2025-11-17T08:49:24.7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6" autoAdjust="0"/>
    <p:restoredTop sz="95030" autoAdjust="0"/>
  </p:normalViewPr>
  <p:slideViewPr>
    <p:cSldViewPr snapToGrid="0">
      <p:cViewPr varScale="1">
        <p:scale>
          <a:sx n="81" d="100"/>
          <a:sy n="81" d="100"/>
        </p:scale>
        <p:origin x="710" y="149"/>
      </p:cViewPr>
      <p:guideLst>
        <p:guide orient="horz" pos="784"/>
        <p:guide pos="192"/>
        <p:guide orient="horz" pos="1080"/>
        <p:guide orient="horz" pos="2160"/>
        <p:guide orient="horz"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 rtl="0" fontAlgn="base"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Speaker would be briefing the students that this content has been prepared for the educational purpose only and is referred from multiple sites which are cited in the last.</a:t>
            </a:r>
            <a:r>
              <a:rPr lang="en-IN" b="0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r>
              <a:rPr lang="en-US" b="0" i="0" dirty="0">
                <a:solidFill>
                  <a:srgbClr val="444444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444444"/>
              </a:solidFill>
              <a:effectLst/>
              <a:highlight>
                <a:srgbClr val="F5F5F5"/>
              </a:highlight>
              <a:latin typeface="Calibri" panose="020F0502020204030204" pitchFamily="34" charset="0"/>
            </a:endParaRPr>
          </a:p>
          <a:p>
            <a:pPr marL="158750" indent="0" algn="l" rtl="0" fontAlgn="base"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---------------------------------------------------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r>
              <a:rPr lang="en-US" b="0" i="0" dirty="0">
                <a:solidFill>
                  <a:srgbClr val="444444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444444"/>
              </a:solidFill>
              <a:effectLst/>
              <a:highlight>
                <a:srgbClr val="F5F5F5"/>
              </a:highlight>
              <a:latin typeface="Calibri" panose="020F0502020204030204" pitchFamily="34" charset="0"/>
            </a:endParaRPr>
          </a:p>
          <a:p>
            <a:pPr marL="158750" indent="0" algn="l" rtl="0" fontAlgn="base"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A disclaimer is a statement or notice that is intended to clarify, limit, or provide information about the scope, limitations, or potential risks associated with certain actions, information, products, services, or content.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r>
              <a:rPr lang="en-US" b="0" i="0" dirty="0">
                <a:solidFill>
                  <a:srgbClr val="444444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444444"/>
              </a:solidFill>
              <a:effectLst/>
              <a:highlight>
                <a:srgbClr val="F5F5F5"/>
              </a:highlight>
              <a:latin typeface="Calibri" panose="020F0502020204030204" pitchFamily="34" charset="0"/>
            </a:endParaRPr>
          </a:p>
          <a:p>
            <a:pPr marL="158750" indent="0" algn="l" rtl="0" fontAlgn="base"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r>
              <a:rPr lang="en-US" b="0" i="0" dirty="0">
                <a:solidFill>
                  <a:srgbClr val="444444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444444"/>
              </a:solidFill>
              <a:effectLst/>
              <a:highlight>
                <a:srgbClr val="F5F5F5"/>
              </a:highlight>
              <a:latin typeface="Calibri" panose="020F0502020204030204" pitchFamily="34" charset="0"/>
            </a:endParaRPr>
          </a:p>
          <a:p>
            <a:pPr marL="158750" indent="0" algn="l" rtl="0" fontAlgn="base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highlight>
                  <a:srgbClr val="F5F5F5"/>
                </a:highlight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444444"/>
              </a:solidFill>
              <a:effectLst/>
              <a:highlight>
                <a:srgbClr val="F5F5F5"/>
              </a:highlight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1100" b="1" spc="-5" dirty="0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this slide speaker will be introducing </a:t>
            </a:r>
            <a:r>
              <a:rPr lang="en-US" sz="1800" b="1" dirty="0">
                <a:effectLst/>
                <a:latin typeface="Arial" panose="020B0604020202020204" pitchFamily="34" charset="0"/>
                <a:ea typeface="Arial MT"/>
              </a:rPr>
              <a:t>the</a:t>
            </a:r>
            <a:r>
              <a:rPr lang="en-US" sz="1800" b="1" spc="-10" dirty="0">
                <a:effectLst/>
                <a:latin typeface="Arial" panose="020B0604020202020204" pitchFamily="34" charset="0"/>
                <a:ea typeface="Arial MT"/>
              </a:rPr>
              <a:t> </a:t>
            </a:r>
            <a:r>
              <a:rPr lang="en-US" sz="1800" b="1" dirty="0">
                <a:effectLst/>
                <a:latin typeface="Arial" panose="020B0604020202020204" pitchFamily="34" charset="0"/>
                <a:ea typeface="Arial MT"/>
              </a:rPr>
              <a:t>program</a:t>
            </a:r>
            <a:r>
              <a:rPr lang="en-US" sz="1800" b="1" spc="-10" dirty="0">
                <a:effectLst/>
                <a:latin typeface="Arial" panose="020B0604020202020204" pitchFamily="34" charset="0"/>
                <a:ea typeface="Arial MT"/>
              </a:rPr>
              <a:t> </a:t>
            </a:r>
            <a:r>
              <a:rPr lang="en-US" sz="1800" b="1" dirty="0">
                <a:effectLst/>
                <a:latin typeface="Arial" panose="020B0604020202020204" pitchFamily="34" charset="0"/>
                <a:ea typeface="Arial MT"/>
              </a:rPr>
              <a:t>and</a:t>
            </a:r>
            <a:r>
              <a:rPr lang="en-US" sz="1800" b="1" spc="-5" dirty="0">
                <a:effectLst/>
                <a:latin typeface="Arial" panose="020B0604020202020204" pitchFamily="34" charset="0"/>
                <a:ea typeface="Arial MT"/>
              </a:rPr>
              <a:t> </a:t>
            </a:r>
            <a:r>
              <a:rPr lang="en-US" sz="1800" b="1" dirty="0">
                <a:effectLst/>
                <a:latin typeface="Arial" panose="020B0604020202020204" pitchFamily="34" charset="0"/>
                <a:ea typeface="Arial MT"/>
              </a:rPr>
              <a:t>its</a:t>
            </a:r>
            <a:r>
              <a:rPr lang="en-US" sz="1800" b="1" spc="-5" dirty="0">
                <a:effectLst/>
                <a:latin typeface="Arial" panose="020B0604020202020204" pitchFamily="34" charset="0"/>
                <a:ea typeface="Arial MT"/>
              </a:rPr>
              <a:t> </a:t>
            </a:r>
            <a:r>
              <a:rPr lang="en-US" sz="1800" b="1" dirty="0">
                <a:effectLst/>
                <a:latin typeface="Arial" panose="020B0604020202020204" pitchFamily="34" charset="0"/>
                <a:ea typeface="Arial MT"/>
              </a:rPr>
              <a:t>outcomes.  The speaker will introduce himself in brief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3</a:t>
            </a:fld>
            <a:endParaRPr lang="en-US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81871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This slide, The speaker will talk about the content that we will be covering in this session as follows: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b="0" dirty="0">
                <a:solidFill>
                  <a:srgbClr val="00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of UI/UX in industry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Aptos Narrow" panose="020B00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History and Definitions of UI and 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Key Differences between UI/UX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Significance in Web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Visual Design Principles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Design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Color theory and psychology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Typography and readability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Layout and Spacing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Responsive design basics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and Accessibility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Aspects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Web Content Accessibility Guidelines (WCAG)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Inclusive design practices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Consistency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User-Centered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research methods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Interactive Elements and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Mini Case Study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Discussing a popular UI/UX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Hands-On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 to Figma for UI/UX design</a:t>
            </a:r>
            <a:endParaRPr lang="en-IN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08CA52B4-AFE7-436D-10A5-33BBC2F85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00EAD850-4C0A-4D1F-54F8-C5F959A150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This slide, The speaker will talk about the content that we will be covering in this session as follows: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b="0" dirty="0">
                <a:solidFill>
                  <a:srgbClr val="00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of UI/UX in industry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Aptos Narrow" panose="020B00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History and Definitions of UI and 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Key Differences between UI/UX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Significance in Web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Visual Design Principles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Design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Color theory and psychology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Typography and readability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Layout and Spacing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Responsive design basics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and Accessibility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Aspects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Web Content Accessibility Guidelines (WCAG)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Inclusive design practices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Consistency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User-Centered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research methods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Interactive Elements and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Mini Case Study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Discussing a popular UI/UX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Hands-On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 to Figma for UI/UX design</a:t>
            </a:r>
            <a:endParaRPr lang="en-IN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411DB8B2-672C-460F-29D3-0F2797996B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3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6E1FC1B1-B44F-F795-8CE0-8A1E5FA39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06FCACB7-6330-511A-DC41-2FCC5B2862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This slide, The speaker will talk about the content that we will be covering in this session as follows: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b="0" dirty="0">
                <a:solidFill>
                  <a:srgbClr val="00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of UI/UX in industry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Aptos Narrow" panose="020B00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History and Definitions of UI and 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Key Differences between UI/UX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Significance in Web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Visual Design Principles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Design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Color theory and psychology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Typography and readability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Layout and Spacing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Responsive design basics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and Accessibility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Aspects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Web Content Accessibility Guidelines (WCAG)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Inclusive design practices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Consistency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User-Centered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research methods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Interactive Elements and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Mini Case Study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Discussing a popular UI/UX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Hands-On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 to Figma for UI/UX design</a:t>
            </a:r>
            <a:endParaRPr lang="en-IN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53B2F108-3E8E-8CB3-D39C-2E5E2EE72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153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D76A3C39-E505-849D-072B-5A72E5B2A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4CA75921-0A6B-4147-FFE3-27787B5DA4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This slide, The speaker will talk about the content that we will be covering in this session as follows: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b="0" dirty="0">
                <a:solidFill>
                  <a:srgbClr val="00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of UI/UX in industry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Aptos Narrow" panose="020B00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History and Definitions of UI and 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Key Differences between UI/UX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Significance in Web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Visual Design Principles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Design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Color theory and psychology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Typography and readability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Layout and Spacing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Responsive design basics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and Accessibility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Aspects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Web Content Accessibility Guidelines (WCAG)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Inclusive design practices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Consistency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User-Centered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research methods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Interactive Elements and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Mini Case Study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Discussing a popular UI/UX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Hands-On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 to Figma for UI/UX design</a:t>
            </a:r>
            <a:endParaRPr lang="en-IN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F44E0A6D-AE05-66D4-3151-9ADBBF8171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52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889DB2EC-5E59-1C9C-B257-47839B4EF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521CF6DE-F83D-DF02-0EA6-49693349CB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This slide, The speaker will talk about the content that we will be covering in this session as follows: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800" b="0" dirty="0">
                <a:solidFill>
                  <a:srgbClr val="00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 of UI/UX in industry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Aptos Narrow" panose="020B0004020202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History and Definitions of UI and 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Key Differences between UI/UX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Significance in Web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 Cases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Visual Design Principles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Design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Color theory and psychology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Typography and readability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Layout and Spacing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Responsive design basics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and Accessibility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Usability Aspects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Web Content Accessibility Guidelines (WCAG)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Inclusive design practices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Consistency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User-Centered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User research methods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Interactive Elements and Feedback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Mini Case Study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Discussing a popular UI/UX design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Hands-On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ptos Narrow" panose="020B0004020202020204" pitchFamily="34" charset="0"/>
              </a:rPr>
              <a:t>Introduction to Figma for UI/UX design</a:t>
            </a:r>
            <a:endParaRPr lang="en-IN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8D50153A-7825-FF11-BF01-858C984731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07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547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297814" y="126596"/>
            <a:ext cx="1748776" cy="58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black background with a red and blue line&#10;&#10;Description automatically generated">
            <a:extLst>
              <a:ext uri="{FF2B5EF4-FFF2-40B4-BE49-F238E27FC236}">
                <a16:creationId xmlns:a16="http://schemas.microsoft.com/office/drawing/2014/main" id="{9CA50098-7D03-1836-41AA-E168C007D2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t="82037" b="14815"/>
          <a:stretch/>
        </p:blipFill>
        <p:spPr>
          <a:xfrm>
            <a:off x="0" y="6743065"/>
            <a:ext cx="12192000" cy="1377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1AFEAB-13E2-B4AA-FD33-8FE461808EF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0464800" cy="666750"/>
          </a:xfrm>
          <a:prstGeom prst="rect">
            <a:avLst/>
          </a:prstGeom>
        </p:spPr>
      </p:pic>
      <p:pic>
        <p:nvPicPr>
          <p:cNvPr id="20" name="Picture 19" descr="A black screen with red and blue stripes&#10;&#10;Description automatically generated">
            <a:extLst>
              <a:ext uri="{FF2B5EF4-FFF2-40B4-BE49-F238E27FC236}">
                <a16:creationId xmlns:a16="http://schemas.microsoft.com/office/drawing/2014/main" id="{11971837-D8B7-1C36-5140-3CE05FA77F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t="94963"/>
          <a:stretch/>
        </p:blipFill>
        <p:spPr>
          <a:xfrm>
            <a:off x="0" y="6522720"/>
            <a:ext cx="12192000" cy="34544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14" r:id="rId2"/>
    <p:sldLayoutId id="2147483728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hrq.gov/patient-safety/settings/hospital/esi.html" TargetMode="External"/><Relationship Id="rId3" Type="http://schemas.openxmlformats.org/officeDocument/2006/relationships/notesSlide" Target="../notesSlides/notesSlide7.xml"/><Relationship Id="rId7" Type="http://schemas.openxmlformats.org/officeDocument/2006/relationships/hyperlink" Target="https://www.sqlite.org/docs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hyperlink" Target="https://docs.python.org/3/" TargetMode="External"/><Relationship Id="rId5" Type="http://schemas.openxmlformats.org/officeDocument/2006/relationships/hyperlink" Target="https://getbootstrap.com/docs/5.3/getting-started/introduction/" TargetMode="External"/><Relationship Id="rId4" Type="http://schemas.openxmlformats.org/officeDocument/2006/relationships/hyperlink" Target="https://docs.djangoproject.com/en/6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-197073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IN" sz="1245" dirty="0"/>
          </a:p>
        </p:txBody>
      </p:sp>
      <p:sp>
        <p:nvSpPr>
          <p:cNvPr id="3" name="Freeform 3"/>
          <p:cNvSpPr/>
          <p:nvPr/>
        </p:nvSpPr>
        <p:spPr>
          <a:xfrm>
            <a:off x="0" y="6660927"/>
            <a:ext cx="12192001" cy="197073"/>
          </a:xfrm>
          <a:custGeom>
            <a:avLst/>
            <a:gdLst/>
            <a:ahLst/>
            <a:cxnLst/>
            <a:rect l="l" t="t" r="r" b="b"/>
            <a:pathLst>
              <a:path w="17979397" h="921444">
                <a:moveTo>
                  <a:pt x="0" y="0"/>
                </a:moveTo>
                <a:lnTo>
                  <a:pt x="17979397" y="0"/>
                </a:lnTo>
                <a:lnTo>
                  <a:pt x="17979397" y="921444"/>
                </a:lnTo>
                <a:lnTo>
                  <a:pt x="0" y="9214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sz="1245" dirty="0"/>
          </a:p>
        </p:txBody>
      </p:sp>
      <p:sp>
        <p:nvSpPr>
          <p:cNvPr id="4" name="Freeform 4"/>
          <p:cNvSpPr/>
          <p:nvPr/>
        </p:nvSpPr>
        <p:spPr>
          <a:xfrm flipV="1">
            <a:off x="0" y="4401147"/>
            <a:ext cx="2529579" cy="2456853"/>
          </a:xfrm>
          <a:custGeom>
            <a:avLst/>
            <a:gdLst/>
            <a:ahLst/>
            <a:cxnLst/>
            <a:rect l="l" t="t" r="r" b="b"/>
            <a:pathLst>
              <a:path w="3794368" h="3685280">
                <a:moveTo>
                  <a:pt x="0" y="3685280"/>
                </a:moveTo>
                <a:lnTo>
                  <a:pt x="3794368" y="3685280"/>
                </a:lnTo>
                <a:lnTo>
                  <a:pt x="3794368" y="0"/>
                </a:lnTo>
                <a:lnTo>
                  <a:pt x="0" y="0"/>
                </a:lnTo>
                <a:lnTo>
                  <a:pt x="0" y="368528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sz="1245" dirty="0"/>
          </a:p>
        </p:txBody>
      </p:sp>
      <p:sp>
        <p:nvSpPr>
          <p:cNvPr id="5" name="Freeform 5"/>
          <p:cNvSpPr/>
          <p:nvPr/>
        </p:nvSpPr>
        <p:spPr>
          <a:xfrm flipH="1">
            <a:off x="5301756" y="0"/>
            <a:ext cx="6890244" cy="6692149"/>
          </a:xfrm>
          <a:custGeom>
            <a:avLst/>
            <a:gdLst/>
            <a:ahLst/>
            <a:cxnLst/>
            <a:rect l="l" t="t" r="r" b="b"/>
            <a:pathLst>
              <a:path w="10335366" h="10038224">
                <a:moveTo>
                  <a:pt x="10335366" y="0"/>
                </a:moveTo>
                <a:lnTo>
                  <a:pt x="0" y="0"/>
                </a:lnTo>
                <a:lnTo>
                  <a:pt x="0" y="10038224"/>
                </a:lnTo>
                <a:lnTo>
                  <a:pt x="10335366" y="10038224"/>
                </a:lnTo>
                <a:lnTo>
                  <a:pt x="10335366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 sz="1245" dirty="0"/>
          </a:p>
        </p:txBody>
      </p:sp>
      <p:grpSp>
        <p:nvGrpSpPr>
          <p:cNvPr id="6" name="Group 6"/>
          <p:cNvGrpSpPr/>
          <p:nvPr/>
        </p:nvGrpSpPr>
        <p:grpSpPr>
          <a:xfrm>
            <a:off x="6007852" y="391844"/>
            <a:ext cx="6074313" cy="6074312"/>
            <a:chOff x="-188667" y="-69445"/>
            <a:chExt cx="1507375" cy="1507374"/>
          </a:xfrm>
        </p:grpSpPr>
        <p:sp>
          <p:nvSpPr>
            <p:cNvPr id="7" name="Freeform 7"/>
            <p:cNvSpPr/>
            <p:nvPr/>
          </p:nvSpPr>
          <p:spPr>
            <a:xfrm>
              <a:off x="-188667" y="-69445"/>
              <a:ext cx="1507375" cy="1507374"/>
            </a:xfrm>
            <a:prstGeom prst="ellipse">
              <a:avLst/>
            </a:prstGeom>
            <a:blipFill>
              <a:blip r:embed="rId6"/>
              <a:srcRect/>
              <a:stretch>
                <a:fillRect l="-78487" t="-9550" b="-9550"/>
              </a:stretch>
            </a:blipFill>
          </p:spPr>
          <p:txBody>
            <a:bodyPr/>
            <a:lstStyle/>
            <a:p>
              <a:endParaRPr lang="en-IN" sz="1245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CFAFDC7-5FD4-AA0C-2C85-1B59ED6CD792}"/>
              </a:ext>
            </a:extLst>
          </p:cNvPr>
          <p:cNvSpPr txBox="1"/>
          <p:nvPr/>
        </p:nvSpPr>
        <p:spPr>
          <a:xfrm>
            <a:off x="358892" y="2584502"/>
            <a:ext cx="5648959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 dirty="0">
                <a:solidFill>
                  <a:srgbClr val="023558"/>
                </a:solidFill>
                <a:latin typeface="+mj-lt"/>
              </a:rPr>
              <a:t>Full Stack Web Development with AI Tools</a:t>
            </a:r>
            <a:endParaRPr lang="en-US" sz="3600" b="1" dirty="0">
              <a:solidFill>
                <a:srgbClr val="023558"/>
              </a:solidFill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54F00DD0-EB7B-EBC0-7FBE-8E865107AF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861" y="388408"/>
            <a:ext cx="1926070" cy="6264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B315E8-A49C-3C13-082D-0A9135A687F9}"/>
              </a:ext>
            </a:extLst>
          </p:cNvPr>
          <p:cNvSpPr txBox="1"/>
          <p:nvPr/>
        </p:nvSpPr>
        <p:spPr>
          <a:xfrm>
            <a:off x="992572" y="4519689"/>
            <a:ext cx="427341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b="1" i="1" dirty="0">
                <a:solidFill>
                  <a:srgbClr val="023558"/>
                </a:solidFill>
              </a:rPr>
              <a:t>Team Details – NG_CP_Team_670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310590-615E-A8EC-A0AB-F60F9F138367}"/>
              </a:ext>
            </a:extLst>
          </p:cNvPr>
          <p:cNvSpPr txBox="1"/>
          <p:nvPr/>
        </p:nvSpPr>
        <p:spPr>
          <a:xfrm>
            <a:off x="2118540" y="4808985"/>
            <a:ext cx="3147446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i="1" dirty="0">
                <a:solidFill>
                  <a:srgbClr val="023558"/>
                </a:solidFill>
              </a:rPr>
              <a:t>Name: Deepanshu Singh</a:t>
            </a:r>
          </a:p>
          <a:p>
            <a:r>
              <a:rPr lang="en-US" sz="1400" i="1" dirty="0">
                <a:solidFill>
                  <a:srgbClr val="023558"/>
                </a:solidFill>
              </a:rPr>
              <a:t>Name: Bhumika Badhani</a:t>
            </a:r>
          </a:p>
          <a:p>
            <a:r>
              <a:rPr lang="en-US" sz="1400" i="1" dirty="0">
                <a:solidFill>
                  <a:srgbClr val="023558"/>
                </a:solidFill>
              </a:rPr>
              <a:t>Name: Garima</a:t>
            </a:r>
          </a:p>
          <a:p>
            <a:r>
              <a:rPr lang="en-US" sz="1400" i="1" dirty="0">
                <a:solidFill>
                  <a:srgbClr val="023558"/>
                </a:solidFill>
              </a:rPr>
              <a:t>Name: Ansh Rohilla</a:t>
            </a:r>
          </a:p>
          <a:p>
            <a:r>
              <a:rPr lang="en-US" sz="1400" i="1" dirty="0">
                <a:solidFill>
                  <a:srgbClr val="023558"/>
                </a:solidFill>
              </a:rPr>
              <a:t>Name: Deepanshu Gupta</a:t>
            </a:r>
          </a:p>
          <a:p>
            <a:pPr algn="ctr"/>
            <a:endParaRPr lang="en-US" sz="1400" i="1" dirty="0">
              <a:solidFill>
                <a:srgbClr val="023558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0F0B85-2D0B-8CE2-0C62-378937D4A485}"/>
              </a:ext>
            </a:extLst>
          </p:cNvPr>
          <p:cNvSpPr txBox="1"/>
          <p:nvPr/>
        </p:nvSpPr>
        <p:spPr>
          <a:xfrm>
            <a:off x="1635527" y="6029295"/>
            <a:ext cx="403771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400" i="1" dirty="0">
                <a:solidFill>
                  <a:srgbClr val="023558"/>
                </a:solidFill>
              </a:rPr>
              <a:t>College: Inderprastha Engineering College, Ghaziabad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1686482-2ABD-404B-4ABA-CEB96E4AB9C1}"/>
              </a:ext>
            </a:extLst>
          </p:cNvPr>
          <p:cNvGrpSpPr/>
          <p:nvPr/>
        </p:nvGrpSpPr>
        <p:grpSpPr>
          <a:xfrm>
            <a:off x="995345" y="1645077"/>
            <a:ext cx="4588472" cy="742352"/>
            <a:chOff x="1283711" y="1438666"/>
            <a:chExt cx="4588472" cy="74235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E615D82-5CB2-52DA-0B05-5FE8B54D042E}"/>
                </a:ext>
              </a:extLst>
            </p:cNvPr>
            <p:cNvSpPr/>
            <p:nvPr/>
          </p:nvSpPr>
          <p:spPr>
            <a:xfrm>
              <a:off x="1283711" y="1438666"/>
              <a:ext cx="4588472" cy="742352"/>
            </a:xfrm>
            <a:prstGeom prst="roundRect">
              <a:avLst/>
            </a:prstGeom>
            <a:solidFill>
              <a:srgbClr val="0349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CEE186-AA2C-A9BA-A43A-D62A437771F7}"/>
                </a:ext>
              </a:extLst>
            </p:cNvPr>
            <p:cNvSpPr txBox="1"/>
            <p:nvPr/>
          </p:nvSpPr>
          <p:spPr>
            <a:xfrm>
              <a:off x="1441240" y="1609787"/>
              <a:ext cx="4273414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E500"/>
                  </a:solidFill>
                </a:rPr>
                <a:t>Next Gen Employability Program</a:t>
              </a:r>
              <a:endParaRPr lang="en-US" dirty="0">
                <a:solidFill>
                  <a:srgbClr val="FFE500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CF7A52-B434-371C-73E4-C94D16BD9409}"/>
              </a:ext>
            </a:extLst>
          </p:cNvPr>
          <p:cNvSpPr txBox="1"/>
          <p:nvPr/>
        </p:nvSpPr>
        <p:spPr>
          <a:xfrm>
            <a:off x="114936" y="962160"/>
            <a:ext cx="2882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 Technology Used </a:t>
            </a:r>
            <a:endParaRPr lang="en-IN" sz="2000" dirty="0">
              <a:solidFill>
                <a:srgbClr val="034977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DDE7C-7BC8-EABD-63E5-EA243182E5C9}"/>
              </a:ext>
            </a:extLst>
          </p:cNvPr>
          <p:cNvSpPr txBox="1"/>
          <p:nvPr/>
        </p:nvSpPr>
        <p:spPr>
          <a:xfrm>
            <a:off x="289249" y="1558213"/>
            <a:ext cx="7268547" cy="687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A23A9B-BEE6-EBA6-CA91-002911CBFBF8}"/>
              </a:ext>
            </a:extLst>
          </p:cNvPr>
          <p:cNvSpPr txBox="1"/>
          <p:nvPr/>
        </p:nvSpPr>
        <p:spPr>
          <a:xfrm>
            <a:off x="289248" y="1362270"/>
            <a:ext cx="11902751" cy="5264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Frontend Technologies (Brief)</a:t>
            </a:r>
          </a:p>
          <a:p>
            <a:r>
              <a:rPr lang="en-US" b="1" dirty="0"/>
              <a:t> HTML5:</a:t>
            </a:r>
            <a:br>
              <a:rPr lang="en-US" dirty="0"/>
            </a:br>
            <a:r>
              <a:rPr lang="en-US" dirty="0"/>
              <a:t> Used to create the basic structure of web pages such as forms, dashboards, and layouts.</a:t>
            </a:r>
          </a:p>
          <a:p>
            <a:r>
              <a:rPr lang="en-US" b="1" dirty="0"/>
              <a:t> CSS3:</a:t>
            </a:r>
            <a:br>
              <a:rPr lang="en-US" dirty="0"/>
            </a:br>
            <a:r>
              <a:rPr lang="en-US" dirty="0"/>
              <a:t> Used for designing attractive, responsive, and user-friendly interfaces.</a:t>
            </a:r>
          </a:p>
          <a:p>
            <a:r>
              <a:rPr lang="en-US" b="1" dirty="0"/>
              <a:t> JavaScript:</a:t>
            </a:r>
            <a:br>
              <a:rPr lang="en-US" dirty="0"/>
            </a:br>
            <a:r>
              <a:rPr lang="en-US" dirty="0"/>
              <a:t> Adds interactivity, form validation, and dynamic content updates to enhance user experience.</a:t>
            </a:r>
          </a:p>
          <a:p>
            <a:br>
              <a:rPr lang="en-US" dirty="0"/>
            </a:br>
            <a:r>
              <a:rPr lang="en-US" b="1" dirty="0"/>
              <a:t>Backend Technology (Brief)</a:t>
            </a:r>
          </a:p>
          <a:p>
            <a:r>
              <a:rPr lang="en-US" b="1" dirty="0"/>
              <a:t> Django (Python Framework):</a:t>
            </a:r>
            <a:br>
              <a:rPr lang="en-US" dirty="0"/>
            </a:br>
            <a:r>
              <a:rPr lang="en-US" dirty="0"/>
              <a:t> Used for backend development due to its high security, scalability, and rapid development features. It manages        business logic, user authentication, appointment scheduling, and communication with the database.</a:t>
            </a:r>
          </a:p>
          <a:p>
            <a:br>
              <a:rPr lang="en-US" dirty="0"/>
            </a:br>
            <a:r>
              <a:rPr lang="en-US" b="1" dirty="0"/>
              <a:t>Database Technology (Brief)</a:t>
            </a:r>
          </a:p>
          <a:p>
            <a:r>
              <a:rPr lang="en-US" b="1" dirty="0"/>
              <a:t> SQLite3:</a:t>
            </a:r>
            <a:br>
              <a:rPr lang="en-US" dirty="0"/>
            </a:br>
            <a:r>
              <a:rPr lang="en-US" dirty="0"/>
              <a:t> Relational databases used to store patient records, doctor details, appointments, and medical history. They    ensure data security, integrity, and fast access to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4351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AECC0E-49D1-BF66-06C6-69456D732EF1}"/>
              </a:ext>
            </a:extLst>
          </p:cNvPr>
          <p:cNvSpPr txBox="1"/>
          <p:nvPr/>
        </p:nvSpPr>
        <p:spPr>
          <a:xfrm>
            <a:off x="162560" y="85673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 System Flowchart 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D621B-98C4-18B4-2AFF-B3EC30B80319}"/>
              </a:ext>
            </a:extLst>
          </p:cNvPr>
          <p:cNvSpPr txBox="1"/>
          <p:nvPr/>
        </p:nvSpPr>
        <p:spPr>
          <a:xfrm>
            <a:off x="345440" y="1256844"/>
            <a:ext cx="569122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process starts with </a:t>
            </a:r>
            <a:r>
              <a:rPr lang="en-US" sz="2000" b="1" dirty="0"/>
              <a:t>user registration and login</a:t>
            </a:r>
            <a:r>
              <a:rPr lang="en-US" sz="2000" dirty="0"/>
              <a:t> (patient or doctor).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patient enters personal details, symptoms, and disease information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system performs </a:t>
            </a:r>
            <a:r>
              <a:rPr lang="en-US" sz="2000" b="1" dirty="0"/>
              <a:t>system analysis</a:t>
            </a:r>
            <a:r>
              <a:rPr lang="en-US" sz="2000" dirty="0"/>
              <a:t> to evaluate the severity of the condition.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Based on analysis, the system </a:t>
            </a:r>
            <a:r>
              <a:rPr lang="en-US" sz="2000" b="1" dirty="0"/>
              <a:t>assigns appointment priority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appointment is scheduled</a:t>
            </a:r>
            <a:r>
              <a:rPr lang="en-US" sz="2000" dirty="0"/>
              <a:t> accordingly.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doctor reviews the request</a:t>
            </a:r>
            <a:r>
              <a:rPr lang="en-US" sz="2000" dirty="0"/>
              <a:t> and confirms the appointment or home visit.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doctor provides treatment</a:t>
            </a:r>
            <a:r>
              <a:rPr lang="en-US" sz="2000" dirty="0"/>
              <a:t> and updates the medical records.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Finally, the </a:t>
            </a:r>
            <a:r>
              <a:rPr lang="en-US" sz="2000" b="1" dirty="0"/>
              <a:t>system stores all data securely</a:t>
            </a:r>
            <a:r>
              <a:rPr lang="en-US" sz="2000" dirty="0"/>
              <a:t> in the database.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92E2C-5C31-CD95-B82A-FC5E79C03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0" y="796062"/>
            <a:ext cx="5691225" cy="526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57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C23168-11EF-8670-E349-BE9D6A50E6ED}"/>
              </a:ext>
            </a:extLst>
          </p:cNvPr>
          <p:cNvSpPr txBox="1"/>
          <p:nvPr/>
        </p:nvSpPr>
        <p:spPr>
          <a:xfrm>
            <a:off x="101600" y="80593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 Core Modules 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BF31D-8475-3F79-D53C-D80D549A869C}"/>
              </a:ext>
            </a:extLst>
          </p:cNvPr>
          <p:cNvSpPr txBox="1"/>
          <p:nvPr/>
        </p:nvSpPr>
        <p:spPr>
          <a:xfrm>
            <a:off x="406400" y="1328732"/>
            <a:ext cx="117856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000" b="1" dirty="0"/>
              <a:t>Patient Management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Allows patients to book appointments and request home visits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Doctor Management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Manages doctor profiles, availability, and appointment handling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Enables doctors to view patient details and update treatment records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Appointment Scheduling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Implements priority-based scheduling based on emergency level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System Analysis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Determines urgency level and assigns priority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Home Visit Management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Allows patients to request doctor home visits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Medical Records Management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Stores and manages patient treatment history securely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Allows doctors to update prescriptions and reports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Notification Module</a:t>
            </a:r>
            <a:endParaRPr lang="en-US" sz="2000" dirty="0"/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Sends alerts for appointment confirmation, reminders, and updates</a:t>
            </a:r>
          </a:p>
        </p:txBody>
      </p:sp>
    </p:spTree>
    <p:extLst>
      <p:ext uri="{BB962C8B-B14F-4D97-AF65-F5344CB8AC3E}">
        <p14:creationId xmlns:p14="http://schemas.microsoft.com/office/powerpoint/2010/main" val="973534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D0F3A1-E8E2-5AF7-8177-325090EBECBF}"/>
              </a:ext>
            </a:extLst>
          </p:cNvPr>
          <p:cNvSpPr txBox="1"/>
          <p:nvPr/>
        </p:nvSpPr>
        <p:spPr>
          <a:xfrm>
            <a:off x="111760" y="83641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213163"/>
                </a:solidFill>
              </a:rPr>
              <a:t> </a:t>
            </a:r>
            <a:r>
              <a:rPr lang="en-IN" sz="2000" b="1" dirty="0">
                <a:solidFill>
                  <a:srgbClr val="213163"/>
                </a:solidFill>
              </a:rPr>
              <a:t>Security Measures 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6168E6-FE4F-D0B1-FDF0-BF0FCCC2258F}"/>
              </a:ext>
            </a:extLst>
          </p:cNvPr>
          <p:cNvSpPr txBox="1"/>
          <p:nvPr/>
        </p:nvSpPr>
        <p:spPr>
          <a:xfrm>
            <a:off x="325120" y="1036469"/>
            <a:ext cx="11866880" cy="526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User Authentication &amp; Authorization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Secure login system for patients, doctors, and admin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Role-based access control to restrict unauthorized access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Password Encryption 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User passwords are securely stored using hashing algorithms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Secure Data Storage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Patient records and medical data are stored securely in the database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Input Validation &amp; Sanitization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Prevents SQL Injection, Cross-Site Scripting (XSS), and other attacks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CSRF Protection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Django’s built-in CSRF protection to prevent cross-site request forgery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Secure Communication (HTTPS)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Ensures encrypted data transmission between client and server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Access Logging &amp; Monitoring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Logs system activity to detect suspicious behavior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Regular Data Backup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Prevents data loss in case of system failure</a:t>
            </a:r>
          </a:p>
        </p:txBody>
      </p:sp>
    </p:spTree>
    <p:extLst>
      <p:ext uri="{BB962C8B-B14F-4D97-AF65-F5344CB8AC3E}">
        <p14:creationId xmlns:p14="http://schemas.microsoft.com/office/powerpoint/2010/main" val="1093185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1D73B5-C94B-9C74-0D78-205EFF5E316C}"/>
              </a:ext>
            </a:extLst>
          </p:cNvPr>
          <p:cNvSpPr txBox="1"/>
          <p:nvPr/>
        </p:nvSpPr>
        <p:spPr>
          <a:xfrm>
            <a:off x="274320" y="77545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Conclusion and Future work  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685B8-199D-95C2-4ACF-933881757547}"/>
              </a:ext>
            </a:extLst>
          </p:cNvPr>
          <p:cNvSpPr txBox="1"/>
          <p:nvPr/>
        </p:nvSpPr>
        <p:spPr>
          <a:xfrm>
            <a:off x="619760" y="1284614"/>
            <a:ext cx="83921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/>
              <a:t>Conclusion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Provides a smart and efficient healthcare management platform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Enables priority-based treatment instead of first-come-first-serve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Supports online appointments and home visit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Ensures faster treatment for emergency patients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Improves healthcare accessibility, efficiency, and service quality</a:t>
            </a:r>
          </a:p>
          <a:p>
            <a:pPr>
              <a:buNone/>
            </a:pPr>
            <a:br>
              <a:rPr lang="en-US" sz="1800" dirty="0"/>
            </a:br>
            <a:endParaRPr lang="en-US" sz="1800" dirty="0"/>
          </a:p>
          <a:p>
            <a:pPr>
              <a:buNone/>
            </a:pPr>
            <a:r>
              <a:rPr lang="en-US" sz="1800" b="1" dirty="0"/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Video consultation feature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Mobile application development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Online medicine home delivery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Wearable device health monitoring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Advanced AI-based emergency prediction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Cloud-based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Integrating </a:t>
            </a:r>
            <a:r>
              <a:rPr lang="en-US" sz="1800" b="1" dirty="0"/>
              <a:t>Natural Language Processing (NLP)</a:t>
            </a:r>
            <a:r>
              <a:rPr lang="en-US" sz="1800" dirty="0"/>
              <a:t> model to analyze patient symptom descriptions and automatically assign a priority score without human intervention.</a:t>
            </a:r>
          </a:p>
        </p:txBody>
      </p:sp>
    </p:spTree>
    <p:extLst>
      <p:ext uri="{BB962C8B-B14F-4D97-AF65-F5344CB8AC3E}">
        <p14:creationId xmlns:p14="http://schemas.microsoft.com/office/powerpoint/2010/main" val="40421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0E0CFA53-CCA4-D4E2-FCC5-6726C9696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6696FB24-3D2E-A463-EE53-51916115403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4709" y="865963"/>
            <a:ext cx="3914776" cy="42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2800"/>
            </a:pPr>
            <a:r>
              <a:rPr lang="en-US" sz="2000" b="1" dirty="0">
                <a:solidFill>
                  <a:srgbClr val="213163"/>
                </a:solidFill>
              </a:rPr>
              <a:t>R</a:t>
            </a:r>
            <a:r>
              <a:rPr lang="en-IN" sz="2000" b="1" dirty="0">
                <a:solidFill>
                  <a:srgbClr val="213163"/>
                </a:solidFill>
              </a:rPr>
              <a:t>references</a:t>
            </a:r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266686" y="1295647"/>
            <a:ext cx="8898173" cy="5053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1134" indent="-231134"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67" dirty="0">
                <a:hlinkClick r:id="rId4"/>
              </a:rPr>
              <a:t>https://docs.djangoproject.com/en/6.0/</a:t>
            </a:r>
            <a:endParaRPr lang="en-US" sz="1867" dirty="0"/>
          </a:p>
          <a:p>
            <a:pPr marL="231134" indent="-231134"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67" dirty="0">
                <a:hlinkClick r:id="rId5"/>
              </a:rPr>
              <a:t>https://getbootstrap.com/docs/5.3/getting-started/introduction/</a:t>
            </a:r>
            <a:endParaRPr lang="en-US" sz="1867" dirty="0"/>
          </a:p>
          <a:p>
            <a:pPr marL="231134" indent="-231134"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67" dirty="0">
                <a:hlinkClick r:id="rId6"/>
              </a:rPr>
              <a:t>https://docs.python.org/3/</a:t>
            </a:r>
            <a:endParaRPr lang="en-US" sz="1867" dirty="0"/>
          </a:p>
          <a:p>
            <a:pPr marL="231134" indent="-231134"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67" dirty="0">
                <a:hlinkClick r:id="rId7"/>
              </a:rPr>
              <a:t>https://www.sqlite.org/docs.html</a:t>
            </a:r>
            <a:endParaRPr lang="en-US" sz="1867" dirty="0"/>
          </a:p>
          <a:p>
            <a:pPr marL="231134" indent="-231134"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67" dirty="0">
                <a:hlinkClick r:id="rId8"/>
              </a:rPr>
              <a:t>https://www.ahrq.gov/patient-safety/settings/hospital/esi.html</a:t>
            </a:r>
            <a:endParaRPr lang="en-US" sz="1867" dirty="0"/>
          </a:p>
          <a:p>
            <a:pPr>
              <a:lnSpc>
                <a:spcPct val="200000"/>
              </a:lnSpc>
              <a:spcBef>
                <a:spcPts val="267"/>
              </a:spcBef>
              <a:buClr>
                <a:srgbClr val="213163"/>
              </a:buClr>
            </a:pPr>
            <a:endParaRPr lang="en-US" sz="1867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7497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03A782A-5355-03DB-CA26-A3A3D607DA31}"/>
              </a:ext>
            </a:extLst>
          </p:cNvPr>
          <p:cNvGrpSpPr/>
          <p:nvPr/>
        </p:nvGrpSpPr>
        <p:grpSpPr>
          <a:xfrm>
            <a:off x="1894840" y="1516840"/>
            <a:ext cx="8402320" cy="4033672"/>
            <a:chOff x="2159836" y="1516840"/>
            <a:chExt cx="8402320" cy="403367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C7C8318-501A-300C-1586-3487E06F1253}"/>
                </a:ext>
              </a:extLst>
            </p:cNvPr>
            <p:cNvGrpSpPr/>
            <p:nvPr/>
          </p:nvGrpSpPr>
          <p:grpSpPr>
            <a:xfrm>
              <a:off x="2159836" y="1608432"/>
              <a:ext cx="8402320" cy="3942080"/>
              <a:chOff x="2159836" y="1457960"/>
              <a:chExt cx="8402320" cy="3942080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E88D108B-EC8D-6B85-5F57-F9D19D5681C4}"/>
                  </a:ext>
                </a:extLst>
              </p:cNvPr>
              <p:cNvSpPr/>
              <p:nvPr/>
            </p:nvSpPr>
            <p:spPr>
              <a:xfrm>
                <a:off x="2159836" y="1457960"/>
                <a:ext cx="8402320" cy="3942080"/>
              </a:xfrm>
              <a:prstGeom prst="roundRect">
                <a:avLst>
                  <a:gd name="adj" fmla="val 10997"/>
                </a:avLst>
              </a:prstGeom>
              <a:solidFill>
                <a:srgbClr val="03497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797845F-F959-88CB-A4ED-3AA0360C1A9D}"/>
                  </a:ext>
                </a:extLst>
              </p:cNvPr>
              <p:cNvSpPr txBox="1"/>
              <p:nvPr/>
            </p:nvSpPr>
            <p:spPr>
              <a:xfrm>
                <a:off x="2159836" y="4391210"/>
                <a:ext cx="840232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E500"/>
                    </a:solidFill>
                  </a:rPr>
                  <a:t>The content is curated from online/offline resources and used for educational purpose only.</a:t>
                </a:r>
              </a:p>
            </p:txBody>
          </p:sp>
        </p:grpSp>
        <p:pic>
          <p:nvPicPr>
            <p:cNvPr id="8" name="Picture 7" descr="A blue sign with black background&#10;&#10;AI-generated content may be incorrect.">
              <a:extLst>
                <a:ext uri="{FF2B5EF4-FFF2-40B4-BE49-F238E27FC236}">
                  <a16:creationId xmlns:a16="http://schemas.microsoft.com/office/drawing/2014/main" id="{43BB6327-B30A-E013-C8DA-976B9EC35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9324" t="20721" r="6756" b="23454"/>
            <a:stretch>
              <a:fillRect/>
            </a:stretch>
          </p:blipFill>
          <p:spPr>
            <a:xfrm>
              <a:off x="2487153" y="1516840"/>
              <a:ext cx="7747686" cy="2899149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yellow line with a black background&#10;&#10;AI-generated content may be incorrect.">
            <a:extLst>
              <a:ext uri="{FF2B5EF4-FFF2-40B4-BE49-F238E27FC236}">
                <a16:creationId xmlns:a16="http://schemas.microsoft.com/office/drawing/2014/main" id="{F314EBF8-9802-CF1D-801E-63C18C2206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820" t="30090" r="9640" b="30270"/>
          <a:stretch>
            <a:fillRect/>
          </a:stretch>
        </p:blipFill>
        <p:spPr>
          <a:xfrm>
            <a:off x="802675" y="1603289"/>
            <a:ext cx="10586649" cy="39078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FEE84B-060E-0646-61C1-61E6884BACC3}"/>
              </a:ext>
            </a:extLst>
          </p:cNvPr>
          <p:cNvSpPr txBox="1"/>
          <p:nvPr/>
        </p:nvSpPr>
        <p:spPr>
          <a:xfrm>
            <a:off x="3167861" y="3251436"/>
            <a:ext cx="6918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SmartCare HMS: An AI-Driven Emergency Triage and Integrated Hospital Management System</a:t>
            </a:r>
            <a:endParaRPr lang="en-US" sz="1800" b="1" dirty="0">
              <a:solidFill>
                <a:srgbClr val="D5E3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7940F8-47B2-3605-4FFD-62224135AD9A}"/>
              </a:ext>
            </a:extLst>
          </p:cNvPr>
          <p:cNvSpPr txBox="1"/>
          <p:nvPr/>
        </p:nvSpPr>
        <p:spPr>
          <a:xfrm>
            <a:off x="5495063" y="2882104"/>
            <a:ext cx="226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D5E3FF"/>
                </a:solidFill>
              </a:rPr>
              <a:t>Project 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113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74709" y="865963"/>
            <a:ext cx="3914776" cy="42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2800"/>
            </a:pPr>
            <a:r>
              <a:rPr lang="en-IN" sz="2000" b="1" dirty="0">
                <a:solidFill>
                  <a:srgbClr val="213163"/>
                </a:solidFill>
              </a:rPr>
              <a:t>Table of Contents</a:t>
            </a:r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85129" y="1270699"/>
            <a:ext cx="5754564" cy="463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Introduction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Objective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Problem Statement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Solution Approach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System Features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Technology Used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System Flowchart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Core Modules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Security Measures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Conclusion &amp; Future Work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References</a:t>
            </a:r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31642" indent="-231642">
              <a:spcBef>
                <a:spcPts val="8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pic>
        <p:nvPicPr>
          <p:cNvPr id="3" name="Picture 2" descr="A light bulb with a black background&#10;&#10;Description automatically generated">
            <a:extLst>
              <a:ext uri="{FF2B5EF4-FFF2-40B4-BE49-F238E27FC236}">
                <a16:creationId xmlns:a16="http://schemas.microsoft.com/office/drawing/2014/main" id="{C3BD9B49-6271-C92D-48CE-5039440C29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17" t="5427" r="7295" b="7474"/>
          <a:stretch/>
        </p:blipFill>
        <p:spPr>
          <a:xfrm>
            <a:off x="7112000" y="1092200"/>
            <a:ext cx="4551680" cy="4632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75FF2F38-51BB-3F9C-89B0-2467CA666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A0901C30-ADD5-989C-879E-1983191DD87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4709" y="865963"/>
            <a:ext cx="3914776" cy="42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2800"/>
            </a:pPr>
            <a:r>
              <a:rPr lang="en-US" sz="2000" b="1" dirty="0">
                <a:solidFill>
                  <a:srgbClr val="213163"/>
                </a:solidFill>
              </a:rPr>
              <a:t>I</a:t>
            </a:r>
            <a:r>
              <a:rPr lang="en-IN" sz="2000" b="1" dirty="0">
                <a:solidFill>
                  <a:srgbClr val="213163"/>
                </a:solidFill>
              </a:rPr>
              <a:t>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1ED987-BAAA-C5B1-6E6E-6369B421D057}"/>
              </a:ext>
            </a:extLst>
          </p:cNvPr>
          <p:cNvSpPr txBox="1"/>
          <p:nvPr/>
        </p:nvSpPr>
        <p:spPr>
          <a:xfrm>
            <a:off x="296248" y="1510460"/>
            <a:ext cx="10984462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Healthcare systems today face major challenges such as inefficient patient management, long waiting times, and lack of real-time access to medical data. Most hospitals still rely on traditional and semi-manual processes, which are not effective during high patient load or emergency situations.</a:t>
            </a:r>
          </a:p>
          <a:p>
            <a:r>
              <a:rPr lang="en-US" sz="2000" dirty="0"/>
              <a:t>To address these challenges, this project presents a </a:t>
            </a:r>
            <a:r>
              <a:rPr lang="en-US" sz="2000" b="1" dirty="0"/>
              <a:t>Health Management System</a:t>
            </a:r>
            <a:r>
              <a:rPr lang="en-US" sz="2000" dirty="0"/>
              <a:t>, which is a </a:t>
            </a:r>
            <a:r>
              <a:rPr lang="en-US" sz="2000" b="1" dirty="0"/>
              <a:t>web-based healthcare platform</a:t>
            </a:r>
            <a:r>
              <a:rPr lang="en-US" sz="2000" dirty="0"/>
              <a:t> developed using </a:t>
            </a:r>
            <a:r>
              <a:rPr lang="en-US" sz="2000" b="1" dirty="0"/>
              <a:t>Full Stack Web Development </a:t>
            </a:r>
            <a:r>
              <a:rPr lang="en-US" sz="2000" dirty="0"/>
              <a:t>. The system is designed to digitally manage hospital operations including patient registration, appointment scheduling, and medical history management.</a:t>
            </a:r>
          </a:p>
          <a:p>
            <a:r>
              <a:rPr lang="en-US" sz="2000" dirty="0"/>
              <a:t>The proposed system focuses on improving </a:t>
            </a:r>
            <a:r>
              <a:rPr lang="en-US" sz="2000" b="1" dirty="0"/>
              <a:t>patient–doctor interaction</a:t>
            </a:r>
            <a:r>
              <a:rPr lang="en-US" sz="2000" dirty="0"/>
              <a:t> by providing an online, transparent, and automated environment. One of the key highlights of this project is the integration of an </a:t>
            </a:r>
            <a:r>
              <a:rPr lang="en-US" sz="2000" b="1" dirty="0"/>
              <a:t>AI-based emergency priority mechanism</a:t>
            </a:r>
            <a:r>
              <a:rPr lang="en-US" sz="2000" dirty="0"/>
              <a:t>, which evaluates patient symptoms and assigns priority based on medical urgency rather than booking time.</a:t>
            </a:r>
          </a:p>
          <a:p>
            <a:r>
              <a:rPr lang="en-US" sz="2000" dirty="0"/>
              <a:t>The application is built using the </a:t>
            </a:r>
            <a:r>
              <a:rPr lang="en-US" sz="2000" b="1" dirty="0"/>
              <a:t>Django framework</a:t>
            </a:r>
            <a:r>
              <a:rPr lang="en-US" sz="2000" dirty="0"/>
              <a:t>, ensuring high security, scalability, and reliability. By digitizing healthcare workflows and introducing intelligent decision support, this system aims to </a:t>
            </a:r>
            <a:r>
              <a:rPr lang="en-US" sz="2000" b="1" dirty="0"/>
              <a:t>reduce waiting time, minimize human errors, and ensure faster healthcare delivery</a:t>
            </a:r>
            <a:r>
              <a:rPr lang="en-US" sz="2000" dirty="0"/>
              <a:t>, making it suitable for modern clinics and hospitals.</a:t>
            </a:r>
          </a:p>
          <a:p>
            <a:endParaRPr lang="en-US" sz="2000" dirty="0">
              <a:solidFill>
                <a:srgbClr val="034977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6061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FA85CD-788F-F891-11F8-F36E55631255}"/>
              </a:ext>
            </a:extLst>
          </p:cNvPr>
          <p:cNvSpPr txBox="1"/>
          <p:nvPr/>
        </p:nvSpPr>
        <p:spPr>
          <a:xfrm>
            <a:off x="233680" y="86689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213163"/>
                </a:solidFill>
              </a:rPr>
              <a:t> </a:t>
            </a:r>
            <a:r>
              <a:rPr lang="en-IN" sz="2000" b="1" dirty="0">
                <a:solidFill>
                  <a:srgbClr val="213163"/>
                </a:solidFill>
              </a:rPr>
              <a:t>Objective</a:t>
            </a:r>
            <a:endParaRPr lang="en-IN" sz="2000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52D4F45-BDAF-B1B0-266B-99C34B15E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-4619909"/>
            <a:ext cx="8747760" cy="9910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 develop a centralized web-based healthcare management platform.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integrate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system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-based symptom analysis for emergency detection.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generate an emergency score for patient prioritization.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replace traditional First Come First Serve scheduling with urgency-based scheduling.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ensure timely medical attention for critical patients.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automate appointment booking and patient management processes.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reduce manual workload and operational delays in hospitals.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minimize human errors through automated workflows.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provide doctors with a prioritized patient dashboard.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maintain secure storage and quick retrieval of patient medical data.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design a scalable system suitable for real-world hospital usage.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improve transparency and efficiency in healthcare services.</a:t>
            </a:r>
          </a:p>
        </p:txBody>
      </p:sp>
    </p:spTree>
    <p:extLst>
      <p:ext uri="{BB962C8B-B14F-4D97-AF65-F5344CB8AC3E}">
        <p14:creationId xmlns:p14="http://schemas.microsoft.com/office/powerpoint/2010/main" val="119115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39A1CF19-477C-5C17-FA78-34A1ABC13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475BC786-E92C-DE4A-EE1E-7D4D449C21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4709" y="865963"/>
            <a:ext cx="3914776" cy="42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27013">
              <a:buSzPts val="2800"/>
            </a:pPr>
            <a:r>
              <a:rPr lang="en-US" sz="2000" b="1" dirty="0">
                <a:solidFill>
                  <a:srgbClr val="213163"/>
                </a:solidFill>
              </a:rPr>
              <a:t>P</a:t>
            </a:r>
            <a:r>
              <a:rPr lang="en-IN" sz="2000" b="1" dirty="0" err="1">
                <a:solidFill>
                  <a:srgbClr val="213163"/>
                </a:solidFill>
              </a:rPr>
              <a:t>roblem</a:t>
            </a:r>
            <a:r>
              <a:rPr lang="en-IN" sz="2000" b="1" dirty="0">
                <a:solidFill>
                  <a:srgbClr val="213163"/>
                </a:solidFill>
              </a:rPr>
              <a:t> Statement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793C8C-FEB1-A47E-B622-B5CC0D10B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5688" y="1080805"/>
            <a:ext cx="5064859" cy="44276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F7D4A0-099E-ADFC-F7F0-5051AF9553A4}"/>
              </a:ext>
            </a:extLst>
          </p:cNvPr>
          <p:cNvSpPr txBox="1"/>
          <p:nvPr/>
        </p:nvSpPr>
        <p:spPr>
          <a:xfrm>
            <a:off x="433874" y="1586204"/>
            <a:ext cx="62468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Traditional FCFS systems fail during emergencies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  Critical patients may wait longer than stable                      patients and face delays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  No automated decision-making support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  High dependency on manual staff coordination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  Increases risk to patient health and safety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Manual coordination causes errors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Patient medical data not instantly available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806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17D828F6-D11A-004C-6B1C-7342E3C20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01B87DF3-C5CE-63DD-4007-1F1C71D372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865963"/>
            <a:ext cx="3914776" cy="42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2800"/>
            </a:pPr>
            <a:r>
              <a:rPr lang="en-IN" sz="2000" b="1" dirty="0">
                <a:solidFill>
                  <a:srgbClr val="213163"/>
                </a:solidFill>
              </a:rPr>
              <a:t>Solution 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5E01B-FF04-C03B-E64F-2B5EAA9C9F0B}"/>
              </a:ext>
            </a:extLst>
          </p:cNvPr>
          <p:cNvSpPr txBox="1"/>
          <p:nvPr/>
        </p:nvSpPr>
        <p:spPr>
          <a:xfrm>
            <a:off x="168729" y="1295647"/>
            <a:ext cx="9189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AI-Based Emergency Analysis</a:t>
            </a:r>
          </a:p>
          <a:p>
            <a:r>
              <a:rPr lang="en-US" sz="2000" dirty="0"/>
              <a:t>Patients enter symptoms during appointment booking.</a:t>
            </a:r>
          </a:p>
          <a:p>
            <a:r>
              <a:rPr lang="en-US" sz="2000" dirty="0"/>
              <a:t>System analyzes symptoms using predefined medical rules and logic-based algorithms.</a:t>
            </a:r>
          </a:p>
          <a:p>
            <a:r>
              <a:rPr lang="en-US" sz="2000" dirty="0"/>
              <a:t>An </a:t>
            </a:r>
            <a:r>
              <a:rPr lang="en-US" sz="2000" b="1" dirty="0"/>
              <a:t>Emergency Score</a:t>
            </a:r>
            <a:r>
              <a:rPr lang="en-US" sz="2000" dirty="0"/>
              <a:t> is generated to determine condition severity.</a:t>
            </a:r>
          </a:p>
          <a:p>
            <a:r>
              <a:rPr lang="en-US" sz="2000" b="1" dirty="0"/>
              <a:t>Priority-Based Appointment Scheduling</a:t>
            </a:r>
          </a:p>
          <a:p>
            <a:r>
              <a:rPr lang="en-US" sz="2000" dirty="0"/>
              <a:t>Appointments are scheduled based on </a:t>
            </a:r>
            <a:r>
              <a:rPr lang="en-US" sz="2000" b="1" dirty="0"/>
              <a:t>medical urgency</a:t>
            </a:r>
            <a:r>
              <a:rPr lang="en-US" sz="2000" dirty="0"/>
              <a:t>, not FCFS.</a:t>
            </a:r>
          </a:p>
          <a:p>
            <a:r>
              <a:rPr lang="en-US" sz="2000" dirty="0"/>
              <a:t>Critical patients are automatically prioritized over stable patients.</a:t>
            </a:r>
          </a:p>
          <a:p>
            <a:r>
              <a:rPr lang="en-US" sz="2000" dirty="0"/>
              <a:t>Ensures faster medical attention during emergencies.</a:t>
            </a:r>
          </a:p>
          <a:p>
            <a:r>
              <a:rPr lang="en-US" sz="2000" b="1" dirty="0"/>
              <a:t>Automated Workflow</a:t>
            </a:r>
          </a:p>
          <a:p>
            <a:r>
              <a:rPr lang="en-US" sz="2000" dirty="0"/>
              <a:t>Reduces dependency on manual staff coordination.</a:t>
            </a:r>
          </a:p>
          <a:p>
            <a:r>
              <a:rPr lang="en-US" sz="2000" dirty="0"/>
              <a:t>Minimizes human errors and operational delays.</a:t>
            </a:r>
          </a:p>
          <a:p>
            <a:r>
              <a:rPr lang="en-US" sz="2000" dirty="0"/>
              <a:t>Doctors receive a </a:t>
            </a:r>
            <a:r>
              <a:rPr lang="en-US" sz="2000" b="1" dirty="0"/>
              <a:t>prioritized dashboard</a:t>
            </a:r>
            <a:r>
              <a:rPr lang="en-US" sz="2000" dirty="0"/>
              <a:t> of patients.</a:t>
            </a:r>
          </a:p>
          <a:p>
            <a:r>
              <a:rPr lang="en-US" sz="2000" b="1" dirty="0"/>
              <a:t>Secure &amp; Scalable Web Architecture</a:t>
            </a:r>
          </a:p>
          <a:p>
            <a:r>
              <a:rPr lang="en-US" sz="2000" dirty="0"/>
              <a:t>Built using the </a:t>
            </a:r>
            <a:r>
              <a:rPr lang="en-US" sz="2000" b="1" dirty="0"/>
              <a:t>Django framework</a:t>
            </a:r>
            <a:r>
              <a:rPr lang="en-US" sz="2000" dirty="0"/>
              <a:t> for security and scalability.</a:t>
            </a:r>
          </a:p>
          <a:p>
            <a:r>
              <a:rPr lang="en-US" sz="2000" dirty="0"/>
              <a:t>Structured database enables quick access to patient medical history.</a:t>
            </a:r>
          </a:p>
          <a:p>
            <a:r>
              <a:rPr lang="en-US" sz="2000" dirty="0"/>
              <a:t>Designed to efficiently handle real-world hospital traffic.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3E66C8-EBC6-CD97-E981-A40D91000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7429" y="1080805"/>
            <a:ext cx="3205842" cy="54335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57231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675005-BBF5-8ABA-FD56-CEE5C4B9E848}"/>
              </a:ext>
            </a:extLst>
          </p:cNvPr>
          <p:cNvSpPr txBox="1"/>
          <p:nvPr/>
        </p:nvSpPr>
        <p:spPr>
          <a:xfrm>
            <a:off x="243840" y="82625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System Features </a:t>
            </a:r>
            <a:endParaRPr lang="en-IN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5C0A38-607E-25A2-8BBF-B2549BED5530}"/>
              </a:ext>
            </a:extLst>
          </p:cNvPr>
          <p:cNvSpPr txBox="1"/>
          <p:nvPr/>
        </p:nvSpPr>
        <p:spPr>
          <a:xfrm>
            <a:off x="345440" y="1225689"/>
            <a:ext cx="1198880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Patient Registration &amp; Login</a:t>
            </a:r>
            <a:br>
              <a:rPr lang="en-US" sz="2000" dirty="0"/>
            </a:br>
            <a:r>
              <a:rPr lang="en-US" sz="2000" dirty="0"/>
              <a:t>Allows patients to create accounts, log in securely, and manage their profiles.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Doctor Registration &amp; Login</a:t>
            </a:r>
            <a:br>
              <a:rPr lang="en-US" sz="2000" dirty="0"/>
            </a:br>
            <a:r>
              <a:rPr lang="en-US" sz="2000" dirty="0"/>
              <a:t>Enables doctors to register, log in, and manage their appointments and patient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Online Appointment Booking</a:t>
            </a:r>
            <a:br>
              <a:rPr lang="en-US" sz="2000" dirty="0"/>
            </a:br>
            <a:r>
              <a:rPr lang="en-US" sz="2000" dirty="0"/>
              <a:t>Patients can easily book appointments with doctors through the website.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System-Based Emergency Detection</a:t>
            </a:r>
            <a:br>
              <a:rPr lang="en-US" sz="2000" dirty="0"/>
            </a:br>
            <a:r>
              <a:rPr lang="en-US" sz="2000" dirty="0"/>
              <a:t>Patients enter symptoms and disease details; AI analyzes the data and assigns an emergency priority.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Priority-Based Appointment Scheduling</a:t>
            </a:r>
            <a:br>
              <a:rPr lang="en-US" sz="2000" dirty="0"/>
            </a:br>
            <a:r>
              <a:rPr lang="en-US" sz="2000" dirty="0"/>
              <a:t>Patients with higher emergency levels get faster appointment slots.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Home Visit Request System</a:t>
            </a:r>
            <a:br>
              <a:rPr lang="en-US" sz="2000" dirty="0"/>
            </a:br>
            <a:r>
              <a:rPr lang="en-US" sz="2000" dirty="0"/>
              <a:t>If patients cannot visit the hospital, they can request doctors for home visits.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Appointment Management System</a:t>
            </a:r>
            <a:br>
              <a:rPr lang="en-US" sz="2000" dirty="0"/>
            </a:br>
            <a:r>
              <a:rPr lang="en-US" sz="2000" dirty="0"/>
              <a:t>Doctors can view, accept, reject, or reschedule appointments.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Digital Medical Records</a:t>
            </a:r>
            <a:br>
              <a:rPr lang="en-US" sz="2000" dirty="0"/>
            </a:br>
            <a:r>
              <a:rPr lang="en-US" sz="2000" dirty="0"/>
              <a:t>Secure storage and management of patient medical history.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9638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4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422</TotalTime>
  <Words>2016</Words>
  <Application>Microsoft Office PowerPoint</Application>
  <PresentationFormat>Widescreen</PresentationFormat>
  <Paragraphs>315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 Narrow</vt:lpstr>
      <vt:lpstr>Arial</vt:lpstr>
      <vt:lpstr>Calibri</vt:lpstr>
      <vt:lpstr>Times New Roman</vt:lpstr>
      <vt:lpstr>Simple Light</vt:lpstr>
      <vt:lpstr>PowerPoint Presentation</vt:lpstr>
      <vt:lpstr>PowerPoint Presentation</vt:lpstr>
      <vt:lpstr>PowerPoint Presentation</vt:lpstr>
      <vt:lpstr>Table of Contents</vt:lpstr>
      <vt:lpstr>Introduction</vt:lpstr>
      <vt:lpstr>PowerPoint Presentation</vt:lpstr>
      <vt:lpstr>Problem Statement</vt:lpstr>
      <vt:lpstr>Solution 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Helvin Mg</dc:creator>
  <cp:lastModifiedBy>Deepanshu Singh</cp:lastModifiedBy>
  <cp:revision>36</cp:revision>
  <dcterms:modified xsi:type="dcterms:W3CDTF">2026-02-01T20:18:15Z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ArticulateGUID">
    <vt:lpwstr>ADA14AB9-6E05-4AF1-84FB-ACE67E38F4B9</vt:lpwstr>
  </property>
  <property fmtid="{D5CDD505-2E9C-101B-9397-08002B2CF9AE}" pid="4" name="ArticulatePath">
    <vt:lpwstr>https://edunetfoundationorg-my.sharepoint.com/personal/kaisar_edunetfoundation_org/Documents/Beutified ppt/EY/Student showcase 2025/Master Class 2 - UI_UX Design Principles</vt:lpwstr>
  </property>
</Properties>
</file>

<file path=docProps/thumbnail.jpeg>
</file>